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11784" r:id="rId3"/>
    <p:sldId id="416" r:id="rId4"/>
    <p:sldId id="417" r:id="rId5"/>
    <p:sldId id="258" r:id="rId6"/>
    <p:sldId id="11783" r:id="rId7"/>
  </p:sldIdLst>
  <p:sldSz cx="13439775" cy="7559675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2A92"/>
    <a:srgbClr val="4655B2"/>
    <a:srgbClr val="A19BCD"/>
    <a:srgbClr val="8C8EC4"/>
    <a:srgbClr val="47134F"/>
    <a:srgbClr val="FF81F6"/>
    <a:srgbClr val="FFFFFF"/>
    <a:srgbClr val="0B2245"/>
    <a:srgbClr val="435169"/>
    <a:srgbClr val="0B16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10B6EA-1FA4-44C5-9D85-6057F6D382E2}" v="2" dt="2024-02-21T15:32:52.5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7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4" y="1237198"/>
            <a:ext cx="11423809" cy="2631887"/>
          </a:xfrm>
        </p:spPr>
        <p:txBody>
          <a:bodyPr anchor="b"/>
          <a:lstStyle>
            <a:lvl1pPr algn="ctr">
              <a:defRPr sz="831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1"/>
            <a:ext cx="10079832" cy="1825171"/>
          </a:xfrm>
        </p:spPr>
        <p:txBody>
          <a:bodyPr/>
          <a:lstStyle>
            <a:lvl1pPr marL="0" indent="0" algn="ctr">
              <a:buNone/>
              <a:defRPr sz="3326"/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8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115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17840" y="402484"/>
            <a:ext cx="2897951" cy="640647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3986" y="402484"/>
            <a:ext cx="8525857" cy="64064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676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7336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6986" y="1884671"/>
            <a:ext cx="11591806" cy="3144614"/>
          </a:xfrm>
        </p:spPr>
        <p:txBody>
          <a:bodyPr anchor="b"/>
          <a:lstStyle>
            <a:lvl1pPr>
              <a:defRPr sz="8314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6986" y="5059035"/>
            <a:ext cx="11591806" cy="1653678"/>
          </a:xfrm>
        </p:spPr>
        <p:txBody>
          <a:bodyPr/>
          <a:lstStyle>
            <a:lvl1pPr marL="0" indent="0">
              <a:buNone/>
              <a:defRPr sz="3326">
                <a:solidFill>
                  <a:schemeClr val="tx1"/>
                </a:solidFill>
              </a:defRPr>
            </a:lvl1pPr>
            <a:lvl2pPr marL="633493" indent="0">
              <a:buNone/>
              <a:defRPr sz="2772">
                <a:solidFill>
                  <a:schemeClr val="tx1">
                    <a:tint val="75000"/>
                  </a:schemeClr>
                </a:solidFill>
              </a:defRPr>
            </a:lvl2pPr>
            <a:lvl3pPr marL="126698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3pPr>
            <a:lvl4pPr marL="1900477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4pPr>
            <a:lvl5pPr marL="2533969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5pPr>
            <a:lvl6pPr marL="3167462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6pPr>
            <a:lvl7pPr marL="3800953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7pPr>
            <a:lvl8pPr marL="4434446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8pPr>
            <a:lvl9pPr marL="5067937" indent="0">
              <a:buNone/>
              <a:defRPr sz="22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175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5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5" cy="479654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075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402484"/>
            <a:ext cx="11591806" cy="146118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5737" y="1853171"/>
            <a:ext cx="5685653" cy="908210"/>
          </a:xfrm>
        </p:spPr>
        <p:txBody>
          <a:bodyPr anchor="b"/>
          <a:lstStyle>
            <a:lvl1pPr marL="0" indent="0">
              <a:buNone/>
              <a:defRPr sz="3326" b="1"/>
            </a:lvl1pPr>
            <a:lvl2pPr marL="633493" indent="0">
              <a:buNone/>
              <a:defRPr sz="2772" b="1"/>
            </a:lvl2pPr>
            <a:lvl3pPr marL="1266984" indent="0">
              <a:buNone/>
              <a:defRPr sz="2494" b="1"/>
            </a:lvl3pPr>
            <a:lvl4pPr marL="1900477" indent="0">
              <a:buNone/>
              <a:defRPr sz="2217" b="1"/>
            </a:lvl4pPr>
            <a:lvl5pPr marL="2533969" indent="0">
              <a:buNone/>
              <a:defRPr sz="2217" b="1"/>
            </a:lvl5pPr>
            <a:lvl6pPr marL="3167462" indent="0">
              <a:buNone/>
              <a:defRPr sz="2217" b="1"/>
            </a:lvl6pPr>
            <a:lvl7pPr marL="3800953" indent="0">
              <a:buNone/>
              <a:defRPr sz="2217" b="1"/>
            </a:lvl7pPr>
            <a:lvl8pPr marL="4434446" indent="0">
              <a:buNone/>
              <a:defRPr sz="2217" b="1"/>
            </a:lvl8pPr>
            <a:lvl9pPr marL="5067937" indent="0">
              <a:buNone/>
              <a:defRPr sz="221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737" y="2761381"/>
            <a:ext cx="5685653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3887" y="1853171"/>
            <a:ext cx="5713655" cy="908210"/>
          </a:xfrm>
        </p:spPr>
        <p:txBody>
          <a:bodyPr anchor="b"/>
          <a:lstStyle>
            <a:lvl1pPr marL="0" indent="0">
              <a:buNone/>
              <a:defRPr sz="3326" b="1"/>
            </a:lvl1pPr>
            <a:lvl2pPr marL="633493" indent="0">
              <a:buNone/>
              <a:defRPr sz="2772" b="1"/>
            </a:lvl2pPr>
            <a:lvl3pPr marL="1266984" indent="0">
              <a:buNone/>
              <a:defRPr sz="2494" b="1"/>
            </a:lvl3pPr>
            <a:lvl4pPr marL="1900477" indent="0">
              <a:buNone/>
              <a:defRPr sz="2217" b="1"/>
            </a:lvl4pPr>
            <a:lvl5pPr marL="2533969" indent="0">
              <a:buNone/>
              <a:defRPr sz="2217" b="1"/>
            </a:lvl5pPr>
            <a:lvl6pPr marL="3167462" indent="0">
              <a:buNone/>
              <a:defRPr sz="2217" b="1"/>
            </a:lvl6pPr>
            <a:lvl7pPr marL="3800953" indent="0">
              <a:buNone/>
              <a:defRPr sz="2217" b="1"/>
            </a:lvl7pPr>
            <a:lvl8pPr marL="4434446" indent="0">
              <a:buNone/>
              <a:defRPr sz="2217" b="1"/>
            </a:lvl8pPr>
            <a:lvl9pPr marL="5067937" indent="0">
              <a:buNone/>
              <a:defRPr sz="2217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3887" y="2761381"/>
            <a:ext cx="5713655" cy="40615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973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022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2963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4433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655" y="1088456"/>
            <a:ext cx="6803886" cy="5372269"/>
          </a:xfrm>
        </p:spPr>
        <p:txBody>
          <a:bodyPr/>
          <a:lstStyle>
            <a:lvl1pPr>
              <a:defRPr sz="4433"/>
            </a:lvl1pPr>
            <a:lvl2pPr>
              <a:defRPr sz="3879"/>
            </a:lvl2pPr>
            <a:lvl3pPr>
              <a:defRPr sz="3326"/>
            </a:lvl3pPr>
            <a:lvl4pPr>
              <a:defRPr sz="2772"/>
            </a:lvl4pPr>
            <a:lvl5pPr>
              <a:defRPr sz="2772"/>
            </a:lvl5pPr>
            <a:lvl6pPr>
              <a:defRPr sz="2772"/>
            </a:lvl6pPr>
            <a:lvl7pPr>
              <a:defRPr sz="2772"/>
            </a:lvl7pPr>
            <a:lvl8pPr>
              <a:defRPr sz="2772"/>
            </a:lvl8pPr>
            <a:lvl9pPr>
              <a:defRPr sz="2772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2217"/>
            </a:lvl1pPr>
            <a:lvl2pPr marL="633493" indent="0">
              <a:buNone/>
              <a:defRPr sz="1940"/>
            </a:lvl2pPr>
            <a:lvl3pPr marL="1266984" indent="0">
              <a:buNone/>
              <a:defRPr sz="1663"/>
            </a:lvl3pPr>
            <a:lvl4pPr marL="1900477" indent="0">
              <a:buNone/>
              <a:defRPr sz="1385"/>
            </a:lvl4pPr>
            <a:lvl5pPr marL="2533969" indent="0">
              <a:buNone/>
              <a:defRPr sz="1385"/>
            </a:lvl5pPr>
            <a:lvl6pPr marL="3167462" indent="0">
              <a:buNone/>
              <a:defRPr sz="1385"/>
            </a:lvl6pPr>
            <a:lvl7pPr marL="3800953" indent="0">
              <a:buNone/>
              <a:defRPr sz="1385"/>
            </a:lvl7pPr>
            <a:lvl8pPr marL="4434446" indent="0">
              <a:buNone/>
              <a:defRPr sz="1385"/>
            </a:lvl8pPr>
            <a:lvl9pPr marL="5067937" indent="0">
              <a:buNone/>
              <a:defRPr sz="138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2412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4433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713655" y="1088456"/>
            <a:ext cx="6803886" cy="5372269"/>
          </a:xfrm>
        </p:spPr>
        <p:txBody>
          <a:bodyPr anchor="t"/>
          <a:lstStyle>
            <a:lvl1pPr marL="0" indent="0">
              <a:buNone/>
              <a:defRPr sz="4433"/>
            </a:lvl1pPr>
            <a:lvl2pPr marL="633493" indent="0">
              <a:buNone/>
              <a:defRPr sz="3879"/>
            </a:lvl2pPr>
            <a:lvl3pPr marL="1266984" indent="0">
              <a:buNone/>
              <a:defRPr sz="3326"/>
            </a:lvl3pPr>
            <a:lvl4pPr marL="1900477" indent="0">
              <a:buNone/>
              <a:defRPr sz="2772"/>
            </a:lvl4pPr>
            <a:lvl5pPr marL="2533969" indent="0">
              <a:buNone/>
              <a:defRPr sz="2772"/>
            </a:lvl5pPr>
            <a:lvl6pPr marL="3167462" indent="0">
              <a:buNone/>
              <a:defRPr sz="2772"/>
            </a:lvl6pPr>
            <a:lvl7pPr marL="3800953" indent="0">
              <a:buNone/>
              <a:defRPr sz="2772"/>
            </a:lvl7pPr>
            <a:lvl8pPr marL="4434446" indent="0">
              <a:buNone/>
              <a:defRPr sz="2772"/>
            </a:lvl8pPr>
            <a:lvl9pPr marL="5067937" indent="0">
              <a:buNone/>
              <a:defRPr sz="2772"/>
            </a:lvl9pPr>
          </a:lstStyle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2217"/>
            </a:lvl1pPr>
            <a:lvl2pPr marL="633493" indent="0">
              <a:buNone/>
              <a:defRPr sz="1940"/>
            </a:lvl2pPr>
            <a:lvl3pPr marL="1266984" indent="0">
              <a:buNone/>
              <a:defRPr sz="1663"/>
            </a:lvl3pPr>
            <a:lvl4pPr marL="1900477" indent="0">
              <a:buNone/>
              <a:defRPr sz="1385"/>
            </a:lvl4pPr>
            <a:lvl5pPr marL="2533969" indent="0">
              <a:buNone/>
              <a:defRPr sz="1385"/>
            </a:lvl5pPr>
            <a:lvl6pPr marL="3167462" indent="0">
              <a:buNone/>
              <a:defRPr sz="1385"/>
            </a:lvl6pPr>
            <a:lvl7pPr marL="3800953" indent="0">
              <a:buNone/>
              <a:defRPr sz="1385"/>
            </a:lvl7pPr>
            <a:lvl8pPr marL="4434446" indent="0">
              <a:buNone/>
              <a:defRPr sz="1385"/>
            </a:lvl8pPr>
            <a:lvl9pPr marL="5067937" indent="0">
              <a:buNone/>
              <a:defRPr sz="138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124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4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701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B43A9-86F4-4270-99BC-A51D09E7FFDE}" type="datetimeFigureOut">
              <a:rPr lang="pt-BR" smtClean="0"/>
              <a:t>21/02/2024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701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701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A2480-78F0-40E7-9771-8B29C1AB590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94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66984" rtl="0" eaLnBrk="1" latinLnBrk="0" hangingPunct="1">
        <a:lnSpc>
          <a:spcPct val="90000"/>
        </a:lnSpc>
        <a:spcBef>
          <a:spcPct val="0"/>
        </a:spcBef>
        <a:buNone/>
        <a:defRPr sz="60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746" indent="-316746" algn="l" defTabSz="1266984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3879" kern="1200">
          <a:solidFill>
            <a:schemeClr val="tx1"/>
          </a:solidFill>
          <a:latin typeface="+mn-lt"/>
          <a:ea typeface="+mn-ea"/>
          <a:cs typeface="+mn-cs"/>
        </a:defRPr>
      </a:lvl1pPr>
      <a:lvl2pPr marL="95023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3326" kern="1200">
          <a:solidFill>
            <a:schemeClr val="tx1"/>
          </a:solidFill>
          <a:latin typeface="+mn-lt"/>
          <a:ea typeface="+mn-ea"/>
          <a:cs typeface="+mn-cs"/>
        </a:defRPr>
      </a:lvl2pPr>
      <a:lvl3pPr marL="1583731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3pPr>
      <a:lvl4pPr marL="221722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850715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401D4C08-1D7F-41E6-9E0F-11AE867C0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" y="-100"/>
            <a:ext cx="13439768" cy="755987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761B7F6F-A1EC-C74A-D17E-415C1AC403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0" r="15798" b="6094"/>
          <a:stretch/>
        </p:blipFill>
        <p:spPr>
          <a:xfrm>
            <a:off x="9213574" y="6903489"/>
            <a:ext cx="4005469" cy="53098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05FFEBA-6841-2E5F-7710-AC32E73086A3}"/>
              </a:ext>
            </a:extLst>
          </p:cNvPr>
          <p:cNvSpPr txBox="1"/>
          <p:nvPr/>
        </p:nvSpPr>
        <p:spPr>
          <a:xfrm>
            <a:off x="1152940" y="4805519"/>
            <a:ext cx="5973418" cy="400110"/>
          </a:xfrm>
          <a:prstGeom prst="rect">
            <a:avLst/>
          </a:prstGeom>
          <a:solidFill>
            <a:srgbClr val="542A9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bg1"/>
                </a:solidFill>
                <a:latin typeface="Montserrat ExtraBold" panose="00000900000000000000" pitchFamily="2" charset="0"/>
                <a:ea typeface="Verdana" panose="020B0604030504040204" pitchFamily="34" charset="0"/>
                <a:cs typeface="Calibri BOLD" panose="020F0702030404030204" pitchFamily="34" charset="0"/>
              </a:rPr>
              <a:t>23 de novembro de 2024</a:t>
            </a:r>
            <a:endParaRPr lang="pt-BR" sz="2000">
              <a:solidFill>
                <a:schemeClr val="bg1"/>
              </a:solidFill>
              <a:latin typeface="Montserrat ExtraBold" panose="00000900000000000000" pitchFamily="2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50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7DBC9-96E6-A867-2907-E58E5A831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B97397C-0164-E5EB-8C57-ABEC519F73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" y="1"/>
            <a:ext cx="13439420" cy="7559673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B894D68-6A46-F2A2-EA12-53162DE239D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30" y="353984"/>
            <a:ext cx="13438717" cy="68517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984"/>
          </a:p>
        </p:txBody>
      </p: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261FBB9D-1CEE-4D17-6B47-9956D40642A1}"/>
              </a:ext>
            </a:extLst>
          </p:cNvPr>
          <p:cNvGrpSpPr/>
          <p:nvPr/>
        </p:nvGrpSpPr>
        <p:grpSpPr>
          <a:xfrm>
            <a:off x="802083" y="2391845"/>
            <a:ext cx="5299011" cy="778291"/>
            <a:chOff x="679480" y="3096157"/>
            <a:chExt cx="4807420" cy="706087"/>
          </a:xfrm>
        </p:grpSpPr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1B076FEF-55AB-6849-923B-0621E630E4D6}"/>
                </a:ext>
              </a:extLst>
            </p:cNvPr>
            <p:cNvSpPr txBox="1"/>
            <p:nvPr/>
          </p:nvSpPr>
          <p:spPr>
            <a:xfrm>
              <a:off x="1974148" y="3096158"/>
              <a:ext cx="3512752" cy="7060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maior programação local do Espírito Santo com mais de 7h45 diárias de conteúdo </a:t>
              </a: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e com cobertura de todo o estado em sinal único.</a:t>
              </a:r>
            </a:p>
          </p:txBody>
        </p:sp>
        <p:pic>
          <p:nvPicPr>
            <p:cNvPr id="25" name="Gráfico 63">
              <a:extLst>
                <a:ext uri="{FF2B5EF4-FFF2-40B4-BE49-F238E27FC236}">
                  <a16:creationId xmlns:a16="http://schemas.microsoft.com/office/drawing/2014/main" id="{50494464-28FD-27E7-768C-89A0404548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480" y="3096157"/>
              <a:ext cx="1154359" cy="649327"/>
            </a:xfrm>
            <a:prstGeom prst="rect">
              <a:avLst/>
            </a:prstGeom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A5AA7648-F9E4-1DF6-C68E-84DFCC08D313}"/>
              </a:ext>
            </a:extLst>
          </p:cNvPr>
          <p:cNvGrpSpPr/>
          <p:nvPr/>
        </p:nvGrpSpPr>
        <p:grpSpPr>
          <a:xfrm>
            <a:off x="876703" y="3318406"/>
            <a:ext cx="1228675" cy="635279"/>
            <a:chOff x="1049593" y="5875145"/>
            <a:chExt cx="1672033" cy="864515"/>
          </a:xfrm>
        </p:grpSpPr>
        <p:sp>
          <p:nvSpPr>
            <p:cNvPr id="4" name="CaixaDeTexto 3">
              <a:extLst>
                <a:ext uri="{FF2B5EF4-FFF2-40B4-BE49-F238E27FC236}">
                  <a16:creationId xmlns:a16="http://schemas.microsoft.com/office/drawing/2014/main" id="{F25ACDB5-25DD-C4E1-83CC-35787494E721}"/>
                </a:ext>
              </a:extLst>
            </p:cNvPr>
            <p:cNvSpPr txBox="1"/>
            <p:nvPr/>
          </p:nvSpPr>
          <p:spPr>
            <a:xfrm rot="16200000">
              <a:off x="749355" y="6175383"/>
              <a:ext cx="864515" cy="264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SEXO</a:t>
              </a:r>
            </a:p>
          </p:txBody>
        </p:sp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EA4C8B7E-FE77-7CA5-D9A7-8A469BACBEC4}"/>
                </a:ext>
              </a:extLst>
            </p:cNvPr>
            <p:cNvSpPr txBox="1"/>
            <p:nvPr/>
          </p:nvSpPr>
          <p:spPr>
            <a:xfrm>
              <a:off x="1388939" y="5953889"/>
              <a:ext cx="1332687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MAS.: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45%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FEM.: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55%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2138BF84-6B4D-EC71-B29D-6C809234338F}"/>
              </a:ext>
            </a:extLst>
          </p:cNvPr>
          <p:cNvGrpSpPr/>
          <p:nvPr/>
        </p:nvGrpSpPr>
        <p:grpSpPr>
          <a:xfrm>
            <a:off x="2107514" y="3318408"/>
            <a:ext cx="2861554" cy="635279"/>
            <a:chOff x="2706205" y="5875148"/>
            <a:chExt cx="3894130" cy="864514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9A0373CA-1E51-62CC-039F-9CF29723F64A}"/>
                </a:ext>
              </a:extLst>
            </p:cNvPr>
            <p:cNvSpPr txBox="1"/>
            <p:nvPr/>
          </p:nvSpPr>
          <p:spPr>
            <a:xfrm>
              <a:off x="3065340" y="5953889"/>
              <a:ext cx="1269175" cy="64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04-11: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12-17: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3% 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8D18361A-3276-4E44-379B-78A8CFEDF692}"/>
                </a:ext>
              </a:extLst>
            </p:cNvPr>
            <p:cNvSpPr txBox="1"/>
            <p:nvPr/>
          </p:nvSpPr>
          <p:spPr>
            <a:xfrm>
              <a:off x="4055939" y="5953889"/>
              <a:ext cx="1201861" cy="64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18-24: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25-34: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10%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F5ECE23-F3C5-73EC-0A03-3FC8C736CA6B}"/>
                </a:ext>
              </a:extLst>
            </p:cNvPr>
            <p:cNvSpPr txBox="1"/>
            <p:nvPr/>
          </p:nvSpPr>
          <p:spPr>
            <a:xfrm>
              <a:off x="5198938" y="5953889"/>
              <a:ext cx="1401397" cy="648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35-49: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26%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50+: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51%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73BA5946-0A1B-332A-61D8-DF6B89014FAE}"/>
                </a:ext>
              </a:extLst>
            </p:cNvPr>
            <p:cNvSpPr txBox="1"/>
            <p:nvPr/>
          </p:nvSpPr>
          <p:spPr>
            <a:xfrm rot="16200000">
              <a:off x="2405969" y="6175384"/>
              <a:ext cx="864514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IDADE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248FBF51-D399-DCA1-C830-9BD0ABDF1824}"/>
              </a:ext>
            </a:extLst>
          </p:cNvPr>
          <p:cNvGrpSpPr/>
          <p:nvPr/>
        </p:nvGrpSpPr>
        <p:grpSpPr>
          <a:xfrm>
            <a:off x="5032615" y="3308411"/>
            <a:ext cx="1122443" cy="680058"/>
            <a:chOff x="6811359" y="5861545"/>
            <a:chExt cx="1527471" cy="925453"/>
          </a:xfrm>
        </p:grpSpPr>
        <p:sp>
          <p:nvSpPr>
            <p:cNvPr id="35" name="CaixaDeTexto 34">
              <a:extLst>
                <a:ext uri="{FF2B5EF4-FFF2-40B4-BE49-F238E27FC236}">
                  <a16:creationId xmlns:a16="http://schemas.microsoft.com/office/drawing/2014/main" id="{EC84D222-1E00-5AB8-1AD3-3D1E14D99882}"/>
                </a:ext>
              </a:extLst>
            </p:cNvPr>
            <p:cNvSpPr txBox="1"/>
            <p:nvPr/>
          </p:nvSpPr>
          <p:spPr>
            <a:xfrm rot="16200000">
              <a:off x="6511122" y="6221545"/>
              <a:ext cx="864516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CLASSE</a:t>
              </a:r>
            </a:p>
          </p:txBody>
        </p:sp>
        <p:sp>
          <p:nvSpPr>
            <p:cNvPr id="36" name="CaixaDeTexto 35">
              <a:extLst>
                <a:ext uri="{FF2B5EF4-FFF2-40B4-BE49-F238E27FC236}">
                  <a16:creationId xmlns:a16="http://schemas.microsoft.com/office/drawing/2014/main" id="{5EB2EB5E-64E8-B6A4-C545-E9D2FF65208C}"/>
                </a:ext>
              </a:extLst>
            </p:cNvPr>
            <p:cNvSpPr txBox="1"/>
            <p:nvPr/>
          </p:nvSpPr>
          <p:spPr>
            <a:xfrm>
              <a:off x="7180138" y="5861545"/>
              <a:ext cx="1158692" cy="92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AB: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32%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49%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DE: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19%</a:t>
              </a:r>
            </a:p>
          </p:txBody>
        </p:sp>
      </p:grp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147EA9E0-96A5-52DA-C7E0-C430427346D8}"/>
              </a:ext>
            </a:extLst>
          </p:cNvPr>
          <p:cNvSpPr txBox="1"/>
          <p:nvPr/>
        </p:nvSpPr>
        <p:spPr>
          <a:xfrm>
            <a:off x="865997" y="4113911"/>
            <a:ext cx="5235097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• +3.7 MILHÕES DE ALCANCE ACUMLADO •</a:t>
            </a:r>
            <a:endParaRPr lang="pt-BR" sz="882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01CB305-C7F6-A2EE-747B-209BB3B91619}"/>
              </a:ext>
            </a:extLst>
          </p:cNvPr>
          <p:cNvGrpSpPr/>
          <p:nvPr/>
        </p:nvGrpSpPr>
        <p:grpSpPr>
          <a:xfrm>
            <a:off x="790590" y="4821942"/>
            <a:ext cx="5299013" cy="778290"/>
            <a:chOff x="679480" y="3096159"/>
            <a:chExt cx="4807420" cy="706085"/>
          </a:xfrm>
        </p:grpSpPr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7DBFD17B-FC08-6107-EB03-19585CEE678D}"/>
                </a:ext>
              </a:extLst>
            </p:cNvPr>
            <p:cNvSpPr txBox="1"/>
            <p:nvPr/>
          </p:nvSpPr>
          <p:spPr>
            <a:xfrm>
              <a:off x="1974148" y="3096159"/>
              <a:ext cx="3512752" cy="706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177"/>
                </a:spcAft>
              </a:pP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O Folha Vitória é um jornal on-line de leitura 100% gratuita e multiplataforma, </a:t>
              </a: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permitindo ao leitor acessar na tela do computador, celular ou no App.   </a:t>
              </a:r>
            </a:p>
          </p:txBody>
        </p:sp>
        <p:pic>
          <p:nvPicPr>
            <p:cNvPr id="60" name="Gráfico 63">
              <a:extLst>
                <a:ext uri="{FF2B5EF4-FFF2-40B4-BE49-F238E27FC236}">
                  <a16:creationId xmlns:a16="http://schemas.microsoft.com/office/drawing/2014/main" id="{4A2BC440-E9F7-9869-0D79-BA4B1A6D9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79480" y="3118687"/>
              <a:ext cx="1154359" cy="604267"/>
            </a:xfrm>
            <a:prstGeom prst="rect">
              <a:avLst/>
            </a:prstGeom>
          </p:spPr>
        </p:pic>
      </p:grpSp>
      <p:grpSp>
        <p:nvGrpSpPr>
          <p:cNvPr id="46" name="Agrupar 45">
            <a:extLst>
              <a:ext uri="{FF2B5EF4-FFF2-40B4-BE49-F238E27FC236}">
                <a16:creationId xmlns:a16="http://schemas.microsoft.com/office/drawing/2014/main" id="{6A379DD5-6B62-5737-4C1B-1244F259E7BE}"/>
              </a:ext>
            </a:extLst>
          </p:cNvPr>
          <p:cNvGrpSpPr/>
          <p:nvPr/>
        </p:nvGrpSpPr>
        <p:grpSpPr>
          <a:xfrm>
            <a:off x="876703" y="5748500"/>
            <a:ext cx="1170002" cy="635279"/>
            <a:chOff x="1049593" y="5875146"/>
            <a:chExt cx="1592192" cy="864515"/>
          </a:xfrm>
        </p:grpSpPr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10FCE05C-0D49-102E-D40C-45FB5C445199}"/>
                </a:ext>
              </a:extLst>
            </p:cNvPr>
            <p:cNvSpPr txBox="1"/>
            <p:nvPr/>
          </p:nvSpPr>
          <p:spPr>
            <a:xfrm rot="16200000">
              <a:off x="749356" y="6175383"/>
              <a:ext cx="864515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SEXO</a:t>
              </a:r>
            </a:p>
          </p:txBody>
        </p:sp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A9191982-59BA-8EFF-0905-D5F6574570EB}"/>
                </a:ext>
              </a:extLst>
            </p:cNvPr>
            <p:cNvSpPr txBox="1"/>
            <p:nvPr/>
          </p:nvSpPr>
          <p:spPr>
            <a:xfrm>
              <a:off x="1388940" y="5953891"/>
              <a:ext cx="1252845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MAS.: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50%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FEM.: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50%</a:t>
              </a:r>
            </a:p>
          </p:txBody>
        </p:sp>
      </p:grp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9C5BCFF0-792C-A86C-8962-5019DC35A8A3}"/>
              </a:ext>
            </a:extLst>
          </p:cNvPr>
          <p:cNvGrpSpPr/>
          <p:nvPr/>
        </p:nvGrpSpPr>
        <p:grpSpPr>
          <a:xfrm>
            <a:off x="2107517" y="5748500"/>
            <a:ext cx="2798631" cy="635279"/>
            <a:chOff x="2409169" y="5875147"/>
            <a:chExt cx="3808498" cy="864515"/>
          </a:xfrm>
        </p:grpSpPr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53767EC8-6E7E-3F0F-E8C5-FDFCEA8A8FAA}"/>
                </a:ext>
              </a:extLst>
            </p:cNvPr>
            <p:cNvSpPr txBox="1"/>
            <p:nvPr/>
          </p:nvSpPr>
          <p:spPr>
            <a:xfrm>
              <a:off x="2768295" y="5953890"/>
              <a:ext cx="1653489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18-24: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12%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25-34: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26% 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2523AFCA-153E-6F40-653F-A2B435B5708A}"/>
                </a:ext>
              </a:extLst>
            </p:cNvPr>
            <p:cNvSpPr txBox="1"/>
            <p:nvPr/>
          </p:nvSpPr>
          <p:spPr>
            <a:xfrm>
              <a:off x="3758899" y="5953890"/>
              <a:ext cx="1305830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35-44: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28%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45-54: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16%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A559C15C-ADCF-DC3B-9053-B06EA187A34A}"/>
                </a:ext>
              </a:extLst>
            </p:cNvPr>
            <p:cNvSpPr txBox="1"/>
            <p:nvPr/>
          </p:nvSpPr>
          <p:spPr>
            <a:xfrm>
              <a:off x="4901898" y="5953890"/>
              <a:ext cx="1315769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55-64: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10%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65+: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8%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C041548-2D2F-A6F2-F073-48A6DD40A3E9}"/>
                </a:ext>
              </a:extLst>
            </p:cNvPr>
            <p:cNvSpPr txBox="1"/>
            <p:nvPr/>
          </p:nvSpPr>
          <p:spPr>
            <a:xfrm rot="16200000">
              <a:off x="2108931" y="6175385"/>
              <a:ext cx="864515" cy="264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IDADE</a:t>
              </a:r>
            </a:p>
          </p:txBody>
        </p:sp>
      </p:grp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1CE47896-380A-FBC4-893D-519AEE604637}"/>
              </a:ext>
            </a:extLst>
          </p:cNvPr>
          <p:cNvGrpSpPr/>
          <p:nvPr/>
        </p:nvGrpSpPr>
        <p:grpSpPr>
          <a:xfrm>
            <a:off x="5032611" y="5709569"/>
            <a:ext cx="2092343" cy="680058"/>
            <a:chOff x="6155276" y="5822165"/>
            <a:chExt cx="2847354" cy="925452"/>
          </a:xfrm>
        </p:grpSpPr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F952E67A-BF1C-D4B3-B775-AA44EBCD1D1D}"/>
                </a:ext>
              </a:extLst>
            </p:cNvPr>
            <p:cNvSpPr txBox="1"/>
            <p:nvPr/>
          </p:nvSpPr>
          <p:spPr>
            <a:xfrm rot="16200000">
              <a:off x="5855039" y="6182165"/>
              <a:ext cx="864515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CLASSE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D8ACF28A-91C1-D6EB-CE5C-D99BBE532409}"/>
                </a:ext>
              </a:extLst>
            </p:cNvPr>
            <p:cNvSpPr txBox="1"/>
            <p:nvPr/>
          </p:nvSpPr>
          <p:spPr>
            <a:xfrm>
              <a:off x="6524051" y="5822165"/>
              <a:ext cx="2478579" cy="9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VITÓRIA: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30%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VILA VELHA: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24%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SERRA: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13%</a:t>
              </a:r>
            </a:p>
          </p:txBody>
        </p:sp>
      </p:grp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332D5D6C-398B-57D8-E9ED-098429DFB4D8}"/>
              </a:ext>
            </a:extLst>
          </p:cNvPr>
          <p:cNvSpPr txBox="1"/>
          <p:nvPr/>
        </p:nvSpPr>
        <p:spPr>
          <a:xfrm>
            <a:off x="1028835" y="6544007"/>
            <a:ext cx="2478398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• +92 MILHÕES DE VISUALIZAÇÕES •</a:t>
            </a:r>
            <a:endParaRPr lang="pt-BR" sz="882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56B6EBEC-0741-8F2B-551A-51CD600C86E2}"/>
              </a:ext>
            </a:extLst>
          </p:cNvPr>
          <p:cNvSpPr txBox="1"/>
          <p:nvPr/>
        </p:nvSpPr>
        <p:spPr>
          <a:xfrm>
            <a:off x="3609984" y="6544007"/>
            <a:ext cx="2383230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• +16 MILHÕES DE USUÁRIOS • </a:t>
            </a:r>
            <a:endParaRPr lang="pt-BR" sz="882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0B21EAEF-4510-6441-DC5A-1224458CB9A1}"/>
              </a:ext>
            </a:extLst>
          </p:cNvPr>
          <p:cNvSpPr txBox="1"/>
          <p:nvPr/>
        </p:nvSpPr>
        <p:spPr>
          <a:xfrm>
            <a:off x="8724797" y="2391839"/>
            <a:ext cx="3871954" cy="778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1177"/>
              </a:spcAft>
            </a:pPr>
            <a:r>
              <a:rPr lang="pt-BR" sz="1029">
                <a:solidFill>
                  <a:schemeClr val="bg2">
                    <a:lumMod val="25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A Jovem Pan Vitória é a rádio que toca os melhores e maiores destaques da música, </a:t>
            </a:r>
            <a:r>
              <a:rPr lang="pt-BR" sz="1029">
                <a:solidFill>
                  <a:schemeClr val="bg2">
                    <a:lumMod val="25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além de ser a mais ouvida na web e no rádio. </a:t>
            </a:r>
          </a:p>
        </p:txBody>
      </p:sp>
      <p:pic>
        <p:nvPicPr>
          <p:cNvPr id="84" name="Gráfico 63">
            <a:extLst>
              <a:ext uri="{FF2B5EF4-FFF2-40B4-BE49-F238E27FC236}">
                <a16:creationId xmlns:a16="http://schemas.microsoft.com/office/drawing/2014/main" id="{81E5F99F-AF36-102D-FDA7-4F935D4A8D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6077" y="2518959"/>
            <a:ext cx="715726" cy="461481"/>
          </a:xfrm>
          <a:prstGeom prst="rect">
            <a:avLst/>
          </a:prstGeom>
        </p:spPr>
      </p:pic>
      <p:grpSp>
        <p:nvGrpSpPr>
          <p:cNvPr id="70" name="Agrupar 69">
            <a:extLst>
              <a:ext uri="{FF2B5EF4-FFF2-40B4-BE49-F238E27FC236}">
                <a16:creationId xmlns:a16="http://schemas.microsoft.com/office/drawing/2014/main" id="{6B49EBC3-FF5A-5D2D-FC8B-A5B7F32115F7}"/>
              </a:ext>
            </a:extLst>
          </p:cNvPr>
          <p:cNvGrpSpPr/>
          <p:nvPr/>
        </p:nvGrpSpPr>
        <p:grpSpPr>
          <a:xfrm>
            <a:off x="7383849" y="3318406"/>
            <a:ext cx="1246679" cy="635279"/>
            <a:chOff x="1049589" y="5875149"/>
            <a:chExt cx="1696536" cy="864516"/>
          </a:xfrm>
        </p:grpSpPr>
        <p:sp>
          <p:nvSpPr>
            <p:cNvPr id="81" name="CaixaDeTexto 80">
              <a:extLst>
                <a:ext uri="{FF2B5EF4-FFF2-40B4-BE49-F238E27FC236}">
                  <a16:creationId xmlns:a16="http://schemas.microsoft.com/office/drawing/2014/main" id="{78CD6A71-15ED-3D3B-0DB9-EE030EA11DD5}"/>
                </a:ext>
              </a:extLst>
            </p:cNvPr>
            <p:cNvSpPr txBox="1"/>
            <p:nvPr/>
          </p:nvSpPr>
          <p:spPr>
            <a:xfrm rot="16200000">
              <a:off x="749351" y="6175387"/>
              <a:ext cx="864516" cy="264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SEXO</a:t>
              </a:r>
            </a:p>
          </p:txBody>
        </p:sp>
        <p:sp>
          <p:nvSpPr>
            <p:cNvPr id="82" name="CaixaDeTexto 81">
              <a:extLst>
                <a:ext uri="{FF2B5EF4-FFF2-40B4-BE49-F238E27FC236}">
                  <a16:creationId xmlns:a16="http://schemas.microsoft.com/office/drawing/2014/main" id="{6E829523-EC68-0704-E8B4-5A9464189A48}"/>
                </a:ext>
              </a:extLst>
            </p:cNvPr>
            <p:cNvSpPr txBox="1"/>
            <p:nvPr/>
          </p:nvSpPr>
          <p:spPr>
            <a:xfrm>
              <a:off x="1388940" y="5953893"/>
              <a:ext cx="1357185" cy="648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MAS.: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52%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FEM.: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48%</a:t>
              </a:r>
            </a:p>
          </p:txBody>
        </p:sp>
      </p:grp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C46EEBE-91C4-55E2-F2DE-0D644D2241F6}"/>
              </a:ext>
            </a:extLst>
          </p:cNvPr>
          <p:cNvSpPr txBox="1"/>
          <p:nvPr/>
        </p:nvSpPr>
        <p:spPr>
          <a:xfrm>
            <a:off x="8949776" y="3376268"/>
            <a:ext cx="931870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10-24: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23%</a:t>
            </a:r>
          </a:p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25-34: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27% 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E5A0E3DF-4D19-8D66-8564-CAED127B0652}"/>
              </a:ext>
            </a:extLst>
          </p:cNvPr>
          <p:cNvSpPr txBox="1"/>
          <p:nvPr/>
        </p:nvSpPr>
        <p:spPr>
          <a:xfrm>
            <a:off x="9886235" y="3376268"/>
            <a:ext cx="993406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35-49: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34%</a:t>
            </a:r>
          </a:p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50-59: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11%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9A497A48-E394-A7BD-0A5F-404EA12DFDD0}"/>
              </a:ext>
            </a:extLst>
          </p:cNvPr>
          <p:cNvSpPr txBox="1"/>
          <p:nvPr/>
        </p:nvSpPr>
        <p:spPr>
          <a:xfrm>
            <a:off x="10721853" y="3478049"/>
            <a:ext cx="771182" cy="2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60+: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5%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8DA0DF0F-3DED-56D9-7205-3BDDD9CEDF16}"/>
              </a:ext>
            </a:extLst>
          </p:cNvPr>
          <p:cNvSpPr txBox="1"/>
          <p:nvPr/>
        </p:nvSpPr>
        <p:spPr>
          <a:xfrm rot="16200000">
            <a:off x="8465249" y="3539030"/>
            <a:ext cx="635279" cy="1940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1">
                <a:solidFill>
                  <a:schemeClr val="bg1"/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IDADE</a:t>
            </a:r>
          </a:p>
        </p:txBody>
      </p:sp>
      <p:grpSp>
        <p:nvGrpSpPr>
          <p:cNvPr id="72" name="Agrupar 71">
            <a:extLst>
              <a:ext uri="{FF2B5EF4-FFF2-40B4-BE49-F238E27FC236}">
                <a16:creationId xmlns:a16="http://schemas.microsoft.com/office/drawing/2014/main" id="{1225E249-4A5B-2F93-7E23-AE41C8ECB170}"/>
              </a:ext>
            </a:extLst>
          </p:cNvPr>
          <p:cNvGrpSpPr/>
          <p:nvPr/>
        </p:nvGrpSpPr>
        <p:grpSpPr>
          <a:xfrm>
            <a:off x="11750729" y="3308410"/>
            <a:ext cx="1202864" cy="680058"/>
            <a:chOff x="6811359" y="5861545"/>
            <a:chExt cx="1636910" cy="925453"/>
          </a:xfrm>
        </p:grpSpPr>
        <p:sp>
          <p:nvSpPr>
            <p:cNvPr id="75" name="CaixaDeTexto 74">
              <a:extLst>
                <a:ext uri="{FF2B5EF4-FFF2-40B4-BE49-F238E27FC236}">
                  <a16:creationId xmlns:a16="http://schemas.microsoft.com/office/drawing/2014/main" id="{86B26C68-BDEE-8F1C-F036-0E69F054A727}"/>
                </a:ext>
              </a:extLst>
            </p:cNvPr>
            <p:cNvSpPr txBox="1"/>
            <p:nvPr/>
          </p:nvSpPr>
          <p:spPr>
            <a:xfrm rot="16200000">
              <a:off x="6511122" y="6221547"/>
              <a:ext cx="864516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CLASSE</a:t>
              </a:r>
              <a:endParaRPr lang="pt-BR" sz="661">
                <a:solidFill>
                  <a:schemeClr val="bg1"/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6" name="CaixaDeTexto 75">
              <a:extLst>
                <a:ext uri="{FF2B5EF4-FFF2-40B4-BE49-F238E27FC236}">
                  <a16:creationId xmlns:a16="http://schemas.microsoft.com/office/drawing/2014/main" id="{3920B664-478B-8BDF-6298-2882E547B47E}"/>
                </a:ext>
              </a:extLst>
            </p:cNvPr>
            <p:cNvSpPr txBox="1"/>
            <p:nvPr/>
          </p:nvSpPr>
          <p:spPr>
            <a:xfrm>
              <a:off x="7180138" y="5861545"/>
              <a:ext cx="1268131" cy="9254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AB: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62%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32%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DE: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6%</a:t>
              </a:r>
            </a:p>
          </p:txBody>
        </p:sp>
      </p:grp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008597AC-DD66-66F0-3500-8628A12F03C9}"/>
              </a:ext>
            </a:extLst>
          </p:cNvPr>
          <p:cNvSpPr txBox="1"/>
          <p:nvPr/>
        </p:nvSpPr>
        <p:spPr>
          <a:xfrm>
            <a:off x="7297739" y="4113909"/>
            <a:ext cx="5299013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• +11 MIL OUVINTES POR MINUTO •</a:t>
            </a:r>
            <a:endParaRPr lang="pt-BR" sz="882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6" name="Agrupar 85">
            <a:extLst>
              <a:ext uri="{FF2B5EF4-FFF2-40B4-BE49-F238E27FC236}">
                <a16:creationId xmlns:a16="http://schemas.microsoft.com/office/drawing/2014/main" id="{13501400-C2C8-CD11-F519-D8C8E045ABC2}"/>
              </a:ext>
            </a:extLst>
          </p:cNvPr>
          <p:cNvGrpSpPr/>
          <p:nvPr/>
        </p:nvGrpSpPr>
        <p:grpSpPr>
          <a:xfrm>
            <a:off x="7589415" y="4821934"/>
            <a:ext cx="4995841" cy="778289"/>
            <a:chOff x="954526" y="3096159"/>
            <a:chExt cx="4532374" cy="706087"/>
          </a:xfrm>
        </p:grpSpPr>
        <p:sp>
          <p:nvSpPr>
            <p:cNvPr id="100" name="CaixaDeTexto 99">
              <a:extLst>
                <a:ext uri="{FF2B5EF4-FFF2-40B4-BE49-F238E27FC236}">
                  <a16:creationId xmlns:a16="http://schemas.microsoft.com/office/drawing/2014/main" id="{1962FDF5-9776-04BC-6805-8F06A5A31C76}"/>
                </a:ext>
              </a:extLst>
            </p:cNvPr>
            <p:cNvSpPr txBox="1"/>
            <p:nvPr/>
          </p:nvSpPr>
          <p:spPr>
            <a:xfrm>
              <a:off x="1974148" y="3096159"/>
              <a:ext cx="3512752" cy="706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177"/>
                </a:spcAft>
              </a:pP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A Jovem Pan News é uma rádio de notícias 24h </a:t>
              </a: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que leva aos ouvintes entrevistas e análises especializadas mais completas do Estado e do País.</a:t>
              </a:r>
            </a:p>
          </p:txBody>
        </p:sp>
        <p:pic>
          <p:nvPicPr>
            <p:cNvPr id="101" name="Gráfico 63">
              <a:extLst>
                <a:ext uri="{FF2B5EF4-FFF2-40B4-BE49-F238E27FC236}">
                  <a16:creationId xmlns:a16="http://schemas.microsoft.com/office/drawing/2014/main" id="{00C285C7-A406-C2C0-EBCB-7681DCE0A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4526" y="3121682"/>
              <a:ext cx="604267" cy="598276"/>
            </a:xfrm>
            <a:prstGeom prst="rect">
              <a:avLst/>
            </a:prstGeom>
          </p:spPr>
        </p:pic>
      </p:grpSp>
      <p:grpSp>
        <p:nvGrpSpPr>
          <p:cNvPr id="87" name="Agrupar 86">
            <a:extLst>
              <a:ext uri="{FF2B5EF4-FFF2-40B4-BE49-F238E27FC236}">
                <a16:creationId xmlns:a16="http://schemas.microsoft.com/office/drawing/2014/main" id="{488BF14E-4E6A-D347-DA23-5972C84EE2BE}"/>
              </a:ext>
            </a:extLst>
          </p:cNvPr>
          <p:cNvGrpSpPr/>
          <p:nvPr/>
        </p:nvGrpSpPr>
        <p:grpSpPr>
          <a:xfrm>
            <a:off x="7372357" y="5748499"/>
            <a:ext cx="1247642" cy="635279"/>
            <a:chOff x="1049593" y="5875145"/>
            <a:chExt cx="1697844" cy="864515"/>
          </a:xfrm>
        </p:grpSpPr>
        <p:sp>
          <p:nvSpPr>
            <p:cNvPr id="98" name="CaixaDeTexto 97">
              <a:extLst>
                <a:ext uri="{FF2B5EF4-FFF2-40B4-BE49-F238E27FC236}">
                  <a16:creationId xmlns:a16="http://schemas.microsoft.com/office/drawing/2014/main" id="{98A89416-05E1-1D5D-014B-FE27162BDE49}"/>
                </a:ext>
              </a:extLst>
            </p:cNvPr>
            <p:cNvSpPr txBox="1"/>
            <p:nvPr/>
          </p:nvSpPr>
          <p:spPr>
            <a:xfrm rot="16200000">
              <a:off x="749355" y="6175383"/>
              <a:ext cx="864515" cy="26404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SEXO</a:t>
              </a:r>
            </a:p>
          </p:txBody>
        </p:sp>
        <p:sp>
          <p:nvSpPr>
            <p:cNvPr id="99" name="CaixaDeTexto 98">
              <a:extLst>
                <a:ext uri="{FF2B5EF4-FFF2-40B4-BE49-F238E27FC236}">
                  <a16:creationId xmlns:a16="http://schemas.microsoft.com/office/drawing/2014/main" id="{606D142F-D6AB-722E-F940-9B3F4D5C8EA6}"/>
                </a:ext>
              </a:extLst>
            </p:cNvPr>
            <p:cNvSpPr txBox="1"/>
            <p:nvPr/>
          </p:nvSpPr>
          <p:spPr>
            <a:xfrm>
              <a:off x="1388939" y="6000046"/>
              <a:ext cx="1358498" cy="648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MAS.: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60%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FEM.: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40%</a:t>
              </a:r>
            </a:p>
          </p:txBody>
        </p:sp>
      </p:grp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62D4D6A-D3E1-7F39-4B5E-986611E6EE4F}"/>
              </a:ext>
            </a:extLst>
          </p:cNvPr>
          <p:cNvSpPr txBox="1"/>
          <p:nvPr/>
        </p:nvSpPr>
        <p:spPr>
          <a:xfrm>
            <a:off x="8949777" y="5806362"/>
            <a:ext cx="1055472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10-24: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11%</a:t>
            </a:r>
          </a:p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25-34: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32% 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BF7F54F1-A3B7-526D-9F38-C0E54274FE3E}"/>
              </a:ext>
            </a:extLst>
          </p:cNvPr>
          <p:cNvSpPr txBox="1"/>
          <p:nvPr/>
        </p:nvSpPr>
        <p:spPr>
          <a:xfrm>
            <a:off x="9886235" y="5806362"/>
            <a:ext cx="1437419" cy="476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35-49: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37%</a:t>
            </a:r>
          </a:p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50-59: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18%</a:t>
            </a: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645A4068-6E1E-7A8B-0C49-1D0808741372}"/>
              </a:ext>
            </a:extLst>
          </p:cNvPr>
          <p:cNvSpPr txBox="1"/>
          <p:nvPr/>
        </p:nvSpPr>
        <p:spPr>
          <a:xfrm>
            <a:off x="10721853" y="5908143"/>
            <a:ext cx="771181" cy="272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60+: </a:t>
            </a:r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Medium" panose="00000600000000000000" pitchFamily="2" charset="0"/>
                <a:ea typeface="Verdana" panose="020B0604030504040204" pitchFamily="34" charset="0"/>
                <a:cs typeface="Times New Roman" panose="02020603050405020304" pitchFamily="18" charset="0"/>
              </a:rPr>
              <a:t>2%</a:t>
            </a:r>
          </a:p>
        </p:txBody>
      </p:sp>
      <p:sp>
        <p:nvSpPr>
          <p:cNvPr id="97" name="CaixaDeTexto 96">
            <a:extLst>
              <a:ext uri="{FF2B5EF4-FFF2-40B4-BE49-F238E27FC236}">
                <a16:creationId xmlns:a16="http://schemas.microsoft.com/office/drawing/2014/main" id="{74E9E0A5-309D-C443-D221-18BD1859343A}"/>
              </a:ext>
            </a:extLst>
          </p:cNvPr>
          <p:cNvSpPr txBox="1"/>
          <p:nvPr/>
        </p:nvSpPr>
        <p:spPr>
          <a:xfrm rot="16200000">
            <a:off x="8465249" y="5969124"/>
            <a:ext cx="635279" cy="19402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661">
                <a:solidFill>
                  <a:schemeClr val="bg1"/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IDADE</a:t>
            </a:r>
          </a:p>
        </p:txBody>
      </p:sp>
      <p:grpSp>
        <p:nvGrpSpPr>
          <p:cNvPr id="89" name="Agrupar 88">
            <a:extLst>
              <a:ext uri="{FF2B5EF4-FFF2-40B4-BE49-F238E27FC236}">
                <a16:creationId xmlns:a16="http://schemas.microsoft.com/office/drawing/2014/main" id="{A31F6489-A0A3-4BFC-8EE5-1BF982331F6D}"/>
              </a:ext>
            </a:extLst>
          </p:cNvPr>
          <p:cNvGrpSpPr/>
          <p:nvPr/>
        </p:nvGrpSpPr>
        <p:grpSpPr>
          <a:xfrm>
            <a:off x="11750729" y="5738507"/>
            <a:ext cx="1491284" cy="680058"/>
            <a:chOff x="6155274" y="5861545"/>
            <a:chExt cx="2029405" cy="925452"/>
          </a:xfrm>
        </p:grpSpPr>
        <p:sp>
          <p:nvSpPr>
            <p:cNvPr id="92" name="CaixaDeTexto 91">
              <a:extLst>
                <a:ext uri="{FF2B5EF4-FFF2-40B4-BE49-F238E27FC236}">
                  <a16:creationId xmlns:a16="http://schemas.microsoft.com/office/drawing/2014/main" id="{08017DB1-B8FC-387D-EE26-342C5B957A23}"/>
                </a:ext>
              </a:extLst>
            </p:cNvPr>
            <p:cNvSpPr txBox="1"/>
            <p:nvPr/>
          </p:nvSpPr>
          <p:spPr>
            <a:xfrm rot="16200000">
              <a:off x="5855036" y="6221545"/>
              <a:ext cx="864517" cy="26404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66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CLASSE</a:t>
              </a:r>
            </a:p>
          </p:txBody>
        </p:sp>
        <p:sp>
          <p:nvSpPr>
            <p:cNvPr id="93" name="CaixaDeTexto 92">
              <a:extLst>
                <a:ext uri="{FF2B5EF4-FFF2-40B4-BE49-F238E27FC236}">
                  <a16:creationId xmlns:a16="http://schemas.microsoft.com/office/drawing/2014/main" id="{64FEC02B-B3DC-618C-8B27-C2BAEDCAA141}"/>
                </a:ext>
              </a:extLst>
            </p:cNvPr>
            <p:cNvSpPr txBox="1"/>
            <p:nvPr/>
          </p:nvSpPr>
          <p:spPr>
            <a:xfrm>
              <a:off x="6524055" y="5861545"/>
              <a:ext cx="1660624" cy="925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AB: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66%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34%</a:t>
              </a:r>
            </a:p>
            <a:p>
              <a:pPr algn="just">
                <a:lnSpc>
                  <a:spcPct val="150000"/>
                </a:lnSpc>
              </a:pP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DE: </a:t>
              </a:r>
              <a:r>
                <a:rPr lang="pt-BR" sz="882">
                  <a:solidFill>
                    <a:schemeClr val="bg1">
                      <a:lumMod val="50000"/>
                    </a:schemeClr>
                  </a:solidFill>
                  <a:latin typeface="Montserrat Medium" panose="00000600000000000000" pitchFamily="2" charset="0"/>
                  <a:ea typeface="Verdana" panose="020B0604030504040204" pitchFamily="34" charset="0"/>
                  <a:cs typeface="Times New Roman" panose="02020603050405020304" pitchFamily="18" charset="0"/>
                </a:rPr>
                <a:t>0%</a:t>
              </a:r>
            </a:p>
          </p:txBody>
        </p:sp>
      </p:grp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CDCBDFA7-B0CB-FBE2-5233-7A4A01FB4F3B}"/>
              </a:ext>
            </a:extLst>
          </p:cNvPr>
          <p:cNvSpPr txBox="1"/>
          <p:nvPr/>
        </p:nvSpPr>
        <p:spPr>
          <a:xfrm>
            <a:off x="7379086" y="6544006"/>
            <a:ext cx="4734192" cy="228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2">
                <a:solidFill>
                  <a:schemeClr val="bg1">
                    <a:lumMod val="50000"/>
                  </a:schemeClr>
                </a:solidFill>
                <a:latin typeface="Montserrat ExtraBold" panose="00000900000000000000" pitchFamily="50" charset="0"/>
                <a:ea typeface="Verdana" panose="020B0604030504040204" pitchFamily="34" charset="0"/>
                <a:cs typeface="Times New Roman" panose="02020603050405020304" pitchFamily="18" charset="0"/>
              </a:rPr>
              <a:t>• +1.6 MIL OUVINTES POR MINUTO •</a:t>
            </a:r>
            <a:endParaRPr lang="pt-BR" sz="882">
              <a:solidFill>
                <a:schemeClr val="bg1">
                  <a:lumMod val="50000"/>
                </a:schemeClr>
              </a:solidFill>
              <a:latin typeface="Montserrat Medium" panose="00000600000000000000" pitchFamily="2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7" name="Agrupar 106">
            <a:extLst>
              <a:ext uri="{FF2B5EF4-FFF2-40B4-BE49-F238E27FC236}">
                <a16:creationId xmlns:a16="http://schemas.microsoft.com/office/drawing/2014/main" id="{1073019D-316A-63C5-B2C7-1344F199CA4E}"/>
              </a:ext>
            </a:extLst>
          </p:cNvPr>
          <p:cNvGrpSpPr/>
          <p:nvPr/>
        </p:nvGrpSpPr>
        <p:grpSpPr>
          <a:xfrm>
            <a:off x="7409731" y="851475"/>
            <a:ext cx="5175528" cy="1015856"/>
            <a:chOff x="9829802" y="1264323"/>
            <a:chExt cx="7043088" cy="1382421"/>
          </a:xfrm>
        </p:grpSpPr>
        <p:sp>
          <p:nvSpPr>
            <p:cNvPr id="104" name="CaixaDeTexto 103">
              <a:extLst>
                <a:ext uri="{FF2B5EF4-FFF2-40B4-BE49-F238E27FC236}">
                  <a16:creationId xmlns:a16="http://schemas.microsoft.com/office/drawing/2014/main" id="{C2173C6C-9559-2398-813D-DE3626EEA7B3}"/>
                </a:ext>
              </a:extLst>
            </p:cNvPr>
            <p:cNvSpPr txBox="1"/>
            <p:nvPr/>
          </p:nvSpPr>
          <p:spPr>
            <a:xfrm>
              <a:off x="11619399" y="1264323"/>
              <a:ext cx="5253491" cy="13824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177"/>
                </a:spcAft>
              </a:pP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ExtraBold" panose="000009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Conectamos as empresas com os melhores influenciadores digitais. </a:t>
              </a:r>
              <a:r>
                <a:rPr lang="pt-BR" sz="1029">
                  <a:solidFill>
                    <a:schemeClr val="bg2">
                      <a:lumMod val="25000"/>
                    </a:schemeClr>
                  </a:solidFill>
                  <a:latin typeface="Montserrat Light" panose="00000400000000000000" pitchFamily="50" charset="0"/>
                  <a:ea typeface="Verdana" panose="020B0604030504040204" pitchFamily="34" charset="0"/>
                  <a:cs typeface="Times New Roman" panose="02020603050405020304" pitchFamily="18" charset="0"/>
                </a:rPr>
                <a:t>Com um time de especialistas analisamos todos os dados para criar as melhores estratégias e entregar resultados excepcionais</a:t>
              </a:r>
            </a:p>
          </p:txBody>
        </p:sp>
        <p:pic>
          <p:nvPicPr>
            <p:cNvPr id="105" name="Imagem 104">
              <a:extLst>
                <a:ext uri="{FF2B5EF4-FFF2-40B4-BE49-F238E27FC236}">
                  <a16:creationId xmlns:a16="http://schemas.microsoft.com/office/drawing/2014/main" id="{FDEF4BBE-27BE-9818-79FE-DE829FB71B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829802" y="1397082"/>
              <a:ext cx="1457230" cy="971624"/>
            </a:xfrm>
            <a:prstGeom prst="rect">
              <a:avLst/>
            </a:prstGeom>
          </p:spPr>
        </p:pic>
      </p:grpSp>
      <p:grpSp>
        <p:nvGrpSpPr>
          <p:cNvPr id="116" name="Agrupar 115">
            <a:extLst>
              <a:ext uri="{FF2B5EF4-FFF2-40B4-BE49-F238E27FC236}">
                <a16:creationId xmlns:a16="http://schemas.microsoft.com/office/drawing/2014/main" id="{0FBCB851-A2C9-6703-B962-816EA400086F}"/>
              </a:ext>
            </a:extLst>
          </p:cNvPr>
          <p:cNvGrpSpPr/>
          <p:nvPr/>
        </p:nvGrpSpPr>
        <p:grpSpPr>
          <a:xfrm>
            <a:off x="1254092" y="850757"/>
            <a:ext cx="4535155" cy="1025263"/>
            <a:chOff x="1705901" y="1081276"/>
            <a:chExt cx="6171641" cy="1395224"/>
          </a:xfrm>
        </p:grpSpPr>
        <p:grpSp>
          <p:nvGrpSpPr>
            <p:cNvPr id="64" name="Agrupar 63">
              <a:extLst>
                <a:ext uri="{FF2B5EF4-FFF2-40B4-BE49-F238E27FC236}">
                  <a16:creationId xmlns:a16="http://schemas.microsoft.com/office/drawing/2014/main" id="{EE272B72-D4CB-3060-FB5D-54337BF2CC60}"/>
                </a:ext>
              </a:extLst>
            </p:cNvPr>
            <p:cNvGrpSpPr/>
            <p:nvPr/>
          </p:nvGrpSpPr>
          <p:grpSpPr>
            <a:xfrm>
              <a:off x="1705901" y="1081276"/>
              <a:ext cx="6171641" cy="1237817"/>
              <a:chOff x="6212696" y="276321"/>
              <a:chExt cx="4535513" cy="909667"/>
            </a:xfrm>
          </p:grpSpPr>
          <p:sp>
            <p:nvSpPr>
              <p:cNvPr id="66" name="CaixaDeTexto 65">
                <a:extLst>
                  <a:ext uri="{FF2B5EF4-FFF2-40B4-BE49-F238E27FC236}">
                    <a16:creationId xmlns:a16="http://schemas.microsoft.com/office/drawing/2014/main" id="{1466496F-5571-09E4-A582-21010B8EE497}"/>
                  </a:ext>
                </a:extLst>
              </p:cNvPr>
              <p:cNvSpPr txBox="1"/>
              <p:nvPr/>
            </p:nvSpPr>
            <p:spPr>
              <a:xfrm>
                <a:off x="6368752" y="806687"/>
                <a:ext cx="4223400" cy="379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1177"/>
                  </a:spcAft>
                </a:pPr>
                <a:r>
                  <a:rPr lang="pt-BR" sz="1401" cap="all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Medium" panose="00000600000000000000" pitchFamily="50" charset="0"/>
                    <a:ea typeface="Verdana" panose="020B0604030504040204" pitchFamily="34" charset="0"/>
                    <a:cs typeface="Calibri BOLD" panose="020F0702030404030204" pitchFamily="34" charset="0"/>
                  </a:rPr>
                  <a:t>Uma Rede de Comunicação completa</a:t>
                </a:r>
              </a:p>
            </p:txBody>
          </p:sp>
          <p:sp>
            <p:nvSpPr>
              <p:cNvPr id="67" name="CaixaDeTexto 66">
                <a:extLst>
                  <a:ext uri="{FF2B5EF4-FFF2-40B4-BE49-F238E27FC236}">
                    <a16:creationId xmlns:a16="http://schemas.microsoft.com/office/drawing/2014/main" id="{920DEEC3-2886-AEF0-38F7-76F965C8E401}"/>
                  </a:ext>
                </a:extLst>
              </p:cNvPr>
              <p:cNvSpPr txBox="1"/>
              <p:nvPr/>
            </p:nvSpPr>
            <p:spPr>
              <a:xfrm>
                <a:off x="6212696" y="276321"/>
                <a:ext cx="4535513" cy="708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400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ontserrat ExtraBold" panose="00000900000000000000" pitchFamily="2" charset="0"/>
                    <a:ea typeface="Verdana" panose="020B0604030504040204" pitchFamily="34" charset="0"/>
                    <a:cs typeface="Calibri BOLD" panose="020F0702030404030204" pitchFamily="34" charset="0"/>
                  </a:rPr>
                  <a:t>REDE VITÓRIA</a:t>
                </a:r>
                <a:endParaRPr lang="pt-BR" sz="4001">
                  <a:solidFill>
                    <a:schemeClr val="tx1">
                      <a:lumMod val="75000"/>
                      <a:lumOff val="25000"/>
                    </a:schemeClr>
                  </a:solidFill>
                  <a:latin typeface="Montserrat ExtraBold" panose="00000900000000000000" pitchFamily="2" charset="0"/>
                  <a:cs typeface="Calibri BOLD" panose="020F0702030404030204" pitchFamily="34" charset="0"/>
                </a:endParaRPr>
              </a:p>
            </p:txBody>
          </p:sp>
        </p:grpSp>
        <p:cxnSp>
          <p:nvCxnSpPr>
            <p:cNvPr id="109" name="Conector reto 108">
              <a:extLst>
                <a:ext uri="{FF2B5EF4-FFF2-40B4-BE49-F238E27FC236}">
                  <a16:creationId xmlns:a16="http://schemas.microsoft.com/office/drawing/2014/main" id="{60B8F442-2B30-4A3E-E136-1FD6C892CB7E}"/>
                </a:ext>
              </a:extLst>
            </p:cNvPr>
            <p:cNvCxnSpPr>
              <a:cxnSpLocks/>
            </p:cNvCxnSpPr>
            <p:nvPr/>
          </p:nvCxnSpPr>
          <p:spPr>
            <a:xfrm>
              <a:off x="2098824" y="2476500"/>
              <a:ext cx="5385795" cy="0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1" name="Conector reto 110">
            <a:extLst>
              <a:ext uri="{FF2B5EF4-FFF2-40B4-BE49-F238E27FC236}">
                <a16:creationId xmlns:a16="http://schemas.microsoft.com/office/drawing/2014/main" id="{AF1ABE0D-E304-6F82-AAFD-E83C9296563E}"/>
              </a:ext>
            </a:extLst>
          </p:cNvPr>
          <p:cNvCxnSpPr>
            <a:cxnSpLocks/>
          </p:cNvCxnSpPr>
          <p:nvPr/>
        </p:nvCxnSpPr>
        <p:spPr>
          <a:xfrm flipV="1">
            <a:off x="6712869" y="700132"/>
            <a:ext cx="14038" cy="6159412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3766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A84388-29D1-BD3A-CBBA-8DDB72DF9E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A3072395-1742-010B-43D8-22288A7F8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" y="0"/>
            <a:ext cx="13439420" cy="7559674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D78AE743-7432-1FFE-5139-5183F586E878}"/>
              </a:ext>
            </a:extLst>
          </p:cNvPr>
          <p:cNvSpPr/>
          <p:nvPr/>
        </p:nvSpPr>
        <p:spPr>
          <a:xfrm>
            <a:off x="1402080" y="1897932"/>
            <a:ext cx="6177280" cy="2842591"/>
          </a:xfrm>
          <a:prstGeom prst="rect">
            <a:avLst/>
          </a:prstGeom>
          <a:solidFill>
            <a:srgbClr val="4655B2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C93BF811-0B58-0462-ADE4-8566A729C285}"/>
              </a:ext>
            </a:extLst>
          </p:cNvPr>
          <p:cNvSpPr txBox="1"/>
          <p:nvPr/>
        </p:nvSpPr>
        <p:spPr>
          <a:xfrm>
            <a:off x="1653651" y="1986657"/>
            <a:ext cx="6031436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pt-BR" sz="4800">
                <a:solidFill>
                  <a:schemeClr val="bg1"/>
                </a:solidFill>
                <a:latin typeface="Montserrat ExtraBold" panose="00000900000000000000" pitchFamily="2" charset="0"/>
                <a:ea typeface="Verdana" panose="020B0604030504040204" pitchFamily="34" charset="0"/>
                <a:cs typeface="Calibri BOLD" panose="020F0702030404030204" pitchFamily="34" charset="0"/>
              </a:rPr>
              <a:t>A MAIOR NIGHT RUN DO ESTADO</a:t>
            </a:r>
            <a:endParaRPr lang="pt-BR" sz="4800">
              <a:solidFill>
                <a:schemeClr val="bg1"/>
              </a:solidFill>
              <a:latin typeface="Montserrat ExtraBold" panose="00000900000000000000" pitchFamily="2" charset="0"/>
              <a:cs typeface="Calibri BOLD" panose="020F070203040403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F3FD9BB-FFD3-6BA1-30AA-A8D85E92D68B}"/>
              </a:ext>
            </a:extLst>
          </p:cNvPr>
          <p:cNvSpPr txBox="1"/>
          <p:nvPr/>
        </p:nvSpPr>
        <p:spPr>
          <a:xfrm>
            <a:off x="1653651" y="3722154"/>
            <a:ext cx="6031436" cy="8066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bg1"/>
                </a:solidFill>
                <a:latin typeface="Montserrat ExtraBold" panose="00000900000000000000" pitchFamily="2" charset="0"/>
                <a:ea typeface="Verdana" panose="020B0604030504040204" pitchFamily="34" charset="0"/>
                <a:cs typeface="Calibri BOLD" panose="020F0702030404030204" pitchFamily="34" charset="0"/>
              </a:rPr>
              <a:t>2.8K INSCRITOS EM 2023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000">
                <a:solidFill>
                  <a:schemeClr val="bg1"/>
                </a:solidFill>
                <a:latin typeface="Montserrat ExtraBold" panose="00000900000000000000" pitchFamily="2" charset="0"/>
                <a:ea typeface="Verdana" panose="020B0604030504040204" pitchFamily="34" charset="0"/>
                <a:cs typeface="Calibri BOLD" panose="020F0702030404030204" pitchFamily="34" charset="0"/>
              </a:rPr>
              <a:t>100% SOLD OUT</a:t>
            </a:r>
            <a:endParaRPr lang="pt-BR" sz="2000">
              <a:solidFill>
                <a:schemeClr val="bg1"/>
              </a:solidFill>
              <a:latin typeface="Montserrat ExtraBold" panose="00000900000000000000" pitchFamily="2" charset="0"/>
              <a:cs typeface="Calibri BOLD" panose="020F07020304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2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CDA63E-0822-6745-1626-EADDBCD45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A5A4567-495E-7453-28D4-479B83EDC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" y="0"/>
            <a:ext cx="13439420" cy="7559673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5D91EDD0-CDC0-8E5C-1CC1-4F26A3054F96}"/>
              </a:ext>
            </a:extLst>
          </p:cNvPr>
          <p:cNvGrpSpPr/>
          <p:nvPr/>
        </p:nvGrpSpPr>
        <p:grpSpPr>
          <a:xfrm>
            <a:off x="201446" y="894956"/>
            <a:ext cx="13036882" cy="5769763"/>
            <a:chOff x="201446" y="635661"/>
            <a:chExt cx="13036882" cy="5769763"/>
          </a:xfrm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1F56F095-5D73-8111-6956-DFF4CDA7E3EB}"/>
                </a:ext>
              </a:extLst>
            </p:cNvPr>
            <p:cNvSpPr/>
            <p:nvPr/>
          </p:nvSpPr>
          <p:spPr>
            <a:xfrm>
              <a:off x="201446" y="635661"/>
              <a:ext cx="13036881" cy="1461495"/>
            </a:xfrm>
            <a:prstGeom prst="rect">
              <a:avLst/>
            </a:prstGeom>
            <a:solidFill>
              <a:srgbClr val="4655B2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E849B974-2280-D5B2-CC80-45B2315C5CC6}"/>
                </a:ext>
              </a:extLst>
            </p:cNvPr>
            <p:cNvGrpSpPr/>
            <p:nvPr/>
          </p:nvGrpSpPr>
          <p:grpSpPr>
            <a:xfrm>
              <a:off x="201446" y="2346946"/>
              <a:ext cx="13036882" cy="4058478"/>
              <a:chOff x="149086" y="1388801"/>
              <a:chExt cx="13036882" cy="4058478"/>
            </a:xfrm>
          </p:grpSpPr>
          <p:pic>
            <p:nvPicPr>
              <p:cNvPr id="1026" name="Picture 2" descr="Nenhuma descrição de foto disponível.">
                <a:extLst>
                  <a:ext uri="{FF2B5EF4-FFF2-40B4-BE49-F238E27FC236}">
                    <a16:creationId xmlns:a16="http://schemas.microsoft.com/office/drawing/2014/main" id="{4C043B7C-61EA-3563-16BD-054C675FE8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086" y="1392804"/>
                <a:ext cx="4054475" cy="4054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Nenhuma descrição de foto disponível.">
                <a:extLst>
                  <a:ext uri="{FF2B5EF4-FFF2-40B4-BE49-F238E27FC236}">
                    <a16:creationId xmlns:a16="http://schemas.microsoft.com/office/drawing/2014/main" id="{210A0E65-6A3B-6D3E-D6D6-7C34E6B3EB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289" y="1388801"/>
                <a:ext cx="4054475" cy="4054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30" name="Picture 6" descr="Nenhuma descrição de foto disponível.">
                <a:extLst>
                  <a:ext uri="{FF2B5EF4-FFF2-40B4-BE49-F238E27FC236}">
                    <a16:creationId xmlns:a16="http://schemas.microsoft.com/office/drawing/2014/main" id="{D29F0884-2519-2604-CDE7-DC6167D805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31493" y="1388801"/>
                <a:ext cx="4054475" cy="40544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CaixaDeTexto 4">
              <a:extLst>
                <a:ext uri="{FF2B5EF4-FFF2-40B4-BE49-F238E27FC236}">
                  <a16:creationId xmlns:a16="http://schemas.microsoft.com/office/drawing/2014/main" id="{7BF79B79-D489-FAA9-F721-08A0AA0BEB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6348" y="739696"/>
              <a:ext cx="10872932" cy="1134157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50000"/>
                </a:lnSpc>
              </a:pPr>
              <a:r>
                <a:rPr lang="pt-BR" altLang="en-US" sz="2400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</a:rPr>
                <a:t>A primeira e única corrida a atravessar um dos cartões postais mais bonito da Grande Vitória, a </a:t>
              </a:r>
              <a:r>
                <a:rPr lang="pt-BR" altLang="en-US" sz="2400" i="1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</a:rPr>
                <a:t>Terceira Ponte </a:t>
              </a:r>
              <a:r>
                <a:rPr lang="pt-BR" altLang="en-US" sz="2400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</a:rPr>
                <a:t>a noite.</a:t>
              </a:r>
              <a:r>
                <a:rPr lang="pt-BR" altLang="en-US" sz="24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90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C107038-F473-A8CC-C8C1-14984F3F3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7" y="0"/>
            <a:ext cx="13439420" cy="7559673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64C66F95-4452-7EEF-3341-616FBD346F7B}"/>
              </a:ext>
            </a:extLst>
          </p:cNvPr>
          <p:cNvSpPr/>
          <p:nvPr/>
        </p:nvSpPr>
        <p:spPr>
          <a:xfrm>
            <a:off x="492039" y="417027"/>
            <a:ext cx="5723904" cy="6725620"/>
          </a:xfrm>
          <a:prstGeom prst="rect">
            <a:avLst/>
          </a:prstGeom>
          <a:solidFill>
            <a:srgbClr val="4655B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8" name="Agrupar 7">
            <a:extLst>
              <a:ext uri="{FF2B5EF4-FFF2-40B4-BE49-F238E27FC236}">
                <a16:creationId xmlns:a16="http://schemas.microsoft.com/office/drawing/2014/main" id="{0C230278-55BB-1E5B-A005-2C2586324DC2}"/>
              </a:ext>
            </a:extLst>
          </p:cNvPr>
          <p:cNvGrpSpPr/>
          <p:nvPr/>
        </p:nvGrpSpPr>
        <p:grpSpPr>
          <a:xfrm>
            <a:off x="866408" y="712694"/>
            <a:ext cx="5611941" cy="5896927"/>
            <a:chOff x="6789461" y="880576"/>
            <a:chExt cx="5611941" cy="5896927"/>
          </a:xfrm>
        </p:grpSpPr>
        <p:sp>
          <p:nvSpPr>
            <p:cNvPr id="6" name="CaixaDeTexto 4">
              <a:extLst>
                <a:ext uri="{FF2B5EF4-FFF2-40B4-BE49-F238E27FC236}">
                  <a16:creationId xmlns:a16="http://schemas.microsoft.com/office/drawing/2014/main" id="{6D9CA135-103C-44E4-9971-5A72C8BC26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9461" y="2297302"/>
              <a:ext cx="4832701" cy="4480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Horário: 20h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Percurso: 7km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Saída: Prainha – Vila Velha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Chegada: Praia do </a:t>
              </a:r>
              <a:r>
                <a:rPr lang="pt-BR" sz="1600" err="1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Suá</a:t>
              </a:r>
              <a:r>
                <a:rPr lang="pt-BR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 - Vitória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Horário de largada:  19h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Pontos de água – 04 (quatro) 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15 Mil copos de água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Produção e staff – 150 pessoas</a:t>
              </a: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03 </a:t>
              </a:r>
              <a:r>
                <a:rPr lang="pt-BR" altLang="en-US" sz="1600" err="1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Motolâncias</a:t>
              </a:r>
              <a:endParaRPr lang="pt-BR" altLang="en-US" sz="1600">
                <a:solidFill>
                  <a:schemeClr val="bg1"/>
                </a:solidFill>
                <a:latin typeface="Montserrat" panose="00000500000000000000" pitchFamily="50" charset="0"/>
                <a:ea typeface="Verdana" panose="020B0604030504040204" pitchFamily="34" charset="0"/>
              </a:endParaRPr>
            </a:p>
            <a:p>
              <a:pPr marL="359188" indent="-359188" algn="just" eaLnBrk="1" hangingPunct="1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pt-BR" altLang="en-US" sz="1600">
                  <a:solidFill>
                    <a:schemeClr val="bg1"/>
                  </a:solidFill>
                  <a:latin typeface="Montserrat" panose="00000500000000000000" pitchFamily="50" charset="0"/>
                  <a:ea typeface="Verdana" panose="020B0604030504040204" pitchFamily="34" charset="0"/>
                </a:rPr>
                <a:t>01 Ambulância, 02 convencionais e ambulatório médico na chegada - Seguro de vida para todos os participantes    </a:t>
              </a:r>
            </a:p>
          </p:txBody>
        </p:sp>
        <p:sp>
          <p:nvSpPr>
            <p:cNvPr id="7" name="CaixaDeTexto 6">
              <a:extLst>
                <a:ext uri="{FF2B5EF4-FFF2-40B4-BE49-F238E27FC236}">
                  <a16:creationId xmlns:a16="http://schemas.microsoft.com/office/drawing/2014/main" id="{944DAE1E-0272-4040-9526-72D2D9890069}"/>
                </a:ext>
              </a:extLst>
            </p:cNvPr>
            <p:cNvSpPr txBox="1"/>
            <p:nvPr/>
          </p:nvSpPr>
          <p:spPr>
            <a:xfrm>
              <a:off x="6789461" y="880576"/>
              <a:ext cx="5611941" cy="1137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pt-BR" altLang="en-US" sz="2400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</a:rPr>
                <a:t>PERCURSO 2024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pt-BR" altLang="en-US" sz="2400">
                  <a:solidFill>
                    <a:schemeClr val="bg1"/>
                  </a:solidFill>
                  <a:latin typeface="Montserrat ExtraBold" panose="00000900000000000000" pitchFamily="50" charset="0"/>
                  <a:ea typeface="Verdana" panose="020B0604030504040204" pitchFamily="34" charset="0"/>
                </a:rPr>
                <a:t>11ª CORRIDA DAS LUZES</a:t>
              </a:r>
            </a:p>
          </p:txBody>
        </p:sp>
      </p:grpSp>
      <p:pic>
        <p:nvPicPr>
          <p:cNvPr id="10" name="Imagem 9">
            <a:extLst>
              <a:ext uri="{FF2B5EF4-FFF2-40B4-BE49-F238E27FC236}">
                <a16:creationId xmlns:a16="http://schemas.microsoft.com/office/drawing/2014/main" id="{C20DE12D-7B44-1456-7231-B8F75B32FE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3225" y="1395877"/>
            <a:ext cx="5078210" cy="4832716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B8BA85C1-9FB1-B1CD-13B9-C48FACD52DC8}"/>
              </a:ext>
            </a:extLst>
          </p:cNvPr>
          <p:cNvSpPr txBox="1"/>
          <p:nvPr/>
        </p:nvSpPr>
        <p:spPr>
          <a:xfrm>
            <a:off x="7223833" y="712694"/>
            <a:ext cx="5611941" cy="580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en-US" sz="2400">
                <a:solidFill>
                  <a:schemeClr val="bg1"/>
                </a:solidFill>
                <a:latin typeface="Montserrat ExtraBold" panose="00000900000000000000" pitchFamily="50" charset="0"/>
                <a:ea typeface="Verdana" panose="020B0604030504040204" pitchFamily="34" charset="0"/>
              </a:rPr>
              <a:t>PERCURSO*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B03BFBC-3B7D-D243-E0BC-1B17A1D6669D}"/>
              </a:ext>
            </a:extLst>
          </p:cNvPr>
          <p:cNvSpPr txBox="1"/>
          <p:nvPr/>
        </p:nvSpPr>
        <p:spPr>
          <a:xfrm>
            <a:off x="7827656" y="7167794"/>
            <a:ext cx="5611941" cy="295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eaLnBrk="1" hangingPunct="1">
              <a:lnSpc>
                <a:spcPct val="150000"/>
              </a:lnSpc>
            </a:pPr>
            <a:r>
              <a:rPr lang="pt-BR" altLang="en-US" sz="1000">
                <a:solidFill>
                  <a:schemeClr val="bg1"/>
                </a:solidFill>
                <a:latin typeface="Montserrat ExtraBold" panose="00000900000000000000" pitchFamily="50" charset="0"/>
                <a:ea typeface="Verdana" panose="020B0604030504040204" pitchFamily="34" charset="0"/>
              </a:rPr>
              <a:t>* O Percurso pode sofrer alterações até a data do evento</a:t>
            </a:r>
          </a:p>
        </p:txBody>
      </p:sp>
    </p:spTree>
    <p:extLst>
      <p:ext uri="{BB962C8B-B14F-4D97-AF65-F5344CB8AC3E}">
        <p14:creationId xmlns:p14="http://schemas.microsoft.com/office/powerpoint/2010/main" val="4017181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80736A-2496-E868-85AE-27F46E93D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6D836D0-DB8D-D874-6FE9-8A07C641A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631" y="-100"/>
            <a:ext cx="13439768" cy="755987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A645371-BE5D-8131-840B-9016E2CF2D1D}"/>
              </a:ext>
            </a:extLst>
          </p:cNvPr>
          <p:cNvSpPr/>
          <p:nvPr/>
        </p:nvSpPr>
        <p:spPr>
          <a:xfrm>
            <a:off x="8279295" y="2556066"/>
            <a:ext cx="4393096" cy="4117430"/>
          </a:xfrm>
          <a:prstGeom prst="rect">
            <a:avLst/>
          </a:prstGeom>
          <a:solidFill>
            <a:srgbClr val="4655B2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4107E926-1469-637B-1C71-F7D112ED43F0}"/>
              </a:ext>
            </a:extLst>
          </p:cNvPr>
          <p:cNvSpPr txBox="1"/>
          <p:nvPr/>
        </p:nvSpPr>
        <p:spPr>
          <a:xfrm>
            <a:off x="1152940" y="4805519"/>
            <a:ext cx="5973418" cy="400110"/>
          </a:xfrm>
          <a:prstGeom prst="rect">
            <a:avLst/>
          </a:prstGeom>
          <a:solidFill>
            <a:srgbClr val="542A92"/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pt-BR" sz="2000">
                <a:solidFill>
                  <a:schemeClr val="bg1"/>
                </a:solidFill>
                <a:latin typeface="Montserrat ExtraBold" panose="00000900000000000000" pitchFamily="2" charset="0"/>
                <a:ea typeface="Verdana" panose="020B0604030504040204" pitchFamily="34" charset="0"/>
                <a:cs typeface="Calibri BOLD" panose="020F0702030404030204" pitchFamily="34" charset="0"/>
              </a:rPr>
              <a:t>23 de novembro de 2024</a:t>
            </a:r>
            <a:endParaRPr lang="pt-BR" sz="2000">
              <a:solidFill>
                <a:schemeClr val="bg1"/>
              </a:solidFill>
              <a:latin typeface="Montserrat ExtraBold" panose="00000900000000000000" pitchFamily="2" charset="0"/>
              <a:cs typeface="Calibri BOLD" panose="020F0702030404030204" pitchFamily="34" charset="0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3E765AD-D564-BA8B-7C58-CE833A9863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58857" y="2758578"/>
            <a:ext cx="3645178" cy="3914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 sz="1200" dirty="0">
                <a:solidFill>
                  <a:schemeClr val="bg1"/>
                </a:solidFill>
                <a:latin typeface="Montserrat Light"/>
                <a:cs typeface="Arial"/>
              </a:rPr>
              <a:t>No aguardo de breve e favorável parecer, colocamo-nos à disposição.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pt-BR" altLang="en-US" sz="1200" dirty="0">
                <a:solidFill>
                  <a:schemeClr val="bg1"/>
                </a:solidFill>
                <a:latin typeface="Montserrat Light"/>
                <a:cs typeface="Arial"/>
              </a:rPr>
              <a:t>Atenciosamente,</a:t>
            </a: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 sz="1200" dirty="0">
                <a:solidFill>
                  <a:schemeClr val="bg1"/>
                </a:solidFill>
                <a:latin typeface="Montserrat Light"/>
                <a:cs typeface="Arial"/>
              </a:rPr>
              <a:t>Wanessa Farias </a:t>
            </a: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 sz="1200" dirty="0" err="1">
                <a:solidFill>
                  <a:schemeClr val="bg1"/>
                </a:solidFill>
                <a:latin typeface="Montserrat Light"/>
                <a:cs typeface="Arial"/>
              </a:rPr>
              <a:t>Tel</a:t>
            </a:r>
            <a:r>
              <a:rPr lang="pt-BR" altLang="en-US" sz="1200" dirty="0">
                <a:solidFill>
                  <a:schemeClr val="bg1"/>
                </a:solidFill>
                <a:latin typeface="Montserrat Light"/>
                <a:cs typeface="Arial"/>
              </a:rPr>
              <a:t>: (27) 99946 7329</a:t>
            </a: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en-US" sz="1200" dirty="0">
                <a:solidFill>
                  <a:schemeClr val="bg1"/>
                </a:solidFill>
                <a:latin typeface="Montserrat Light"/>
                <a:cs typeface="Arial"/>
              </a:rPr>
              <a:t>Wanssafb@redevitoria.tv.br</a:t>
            </a: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None/>
            </a:pP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en-US" sz="1200" dirty="0">
              <a:solidFill>
                <a:schemeClr val="bg1"/>
              </a:solidFill>
              <a:latin typeface="Montserrat Light" panose="00000400000000000000" pitchFamily="50" charset="0"/>
            </a:endParaRPr>
          </a:p>
          <a:p>
            <a:pPr>
              <a:buNone/>
            </a:pPr>
            <a:r>
              <a:rPr lang="en-US" sz="1200" b="1" dirty="0">
                <a:solidFill>
                  <a:schemeClr val="bg1"/>
                </a:solidFill>
                <a:latin typeface="Montserrat Light"/>
                <a:cs typeface="Arial"/>
              </a:rPr>
              <a:t>Daniel </a:t>
            </a:r>
            <a:r>
              <a:rPr lang="en-US" sz="1200" b="1" dirty="0" err="1">
                <a:solidFill>
                  <a:schemeClr val="bg1"/>
                </a:solidFill>
                <a:latin typeface="Montserrat Light"/>
                <a:cs typeface="Arial"/>
              </a:rPr>
              <a:t>Trintin</a:t>
            </a:r>
            <a:r>
              <a:rPr lang="en-US" sz="1200" b="1" dirty="0">
                <a:solidFill>
                  <a:schemeClr val="bg1"/>
                </a:solidFill>
                <a:latin typeface="Montserrat Light"/>
                <a:cs typeface="Arial"/>
              </a:rPr>
              <a:t> </a:t>
            </a:r>
            <a:endParaRPr lang="en-US" sz="1200" b="1" dirty="0">
              <a:solidFill>
                <a:schemeClr val="bg1"/>
              </a:solidFill>
              <a:latin typeface="Montserrat Light"/>
            </a:endParaRPr>
          </a:p>
          <a:p>
            <a:pPr>
              <a:buNone/>
            </a:pPr>
            <a:r>
              <a:rPr lang="en-US" sz="1200" dirty="0" err="1">
                <a:solidFill>
                  <a:schemeClr val="bg1"/>
                </a:solidFill>
                <a:latin typeface="Montserrat Light"/>
                <a:cs typeface="Arial"/>
              </a:rPr>
              <a:t>Gerente</a:t>
            </a:r>
            <a:r>
              <a:rPr lang="en-US" sz="1200" dirty="0">
                <a:solidFill>
                  <a:schemeClr val="bg1"/>
                </a:solidFill>
                <a:latin typeface="Montserrat Light"/>
                <a:cs typeface="Arial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 Light"/>
                <a:cs typeface="Arial"/>
              </a:rPr>
              <a:t>Comercial</a:t>
            </a:r>
            <a:r>
              <a:rPr lang="en-US" sz="1200" dirty="0">
                <a:solidFill>
                  <a:schemeClr val="bg1"/>
                </a:solidFill>
                <a:latin typeface="Montserrat Light"/>
                <a:cs typeface="Arial"/>
              </a:rPr>
              <a:t> </a:t>
            </a: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Montserrat Light"/>
                <a:cs typeface="Arial"/>
              </a:rPr>
              <a:t>Tel.: (27) 99788-8746 </a:t>
            </a:r>
            <a:endParaRPr lang="en-US" sz="1200" dirty="0">
              <a:solidFill>
                <a:schemeClr val="bg1"/>
              </a:solidFill>
              <a:latin typeface="Montserrat Light"/>
            </a:endParaRPr>
          </a:p>
          <a:p>
            <a:pPr>
              <a:buNone/>
            </a:pPr>
            <a:r>
              <a:rPr lang="en-US" sz="1200" dirty="0">
                <a:solidFill>
                  <a:schemeClr val="bg1"/>
                </a:solidFill>
                <a:latin typeface="Montserrat Light"/>
                <a:cs typeface="Arial"/>
              </a:rPr>
              <a:t>danielrt@redevitoria.tv.br</a:t>
            </a:r>
            <a:endParaRPr lang="en-US" dirty="0">
              <a:solidFill>
                <a:schemeClr val="bg1"/>
              </a:solidFill>
              <a:latin typeface="Montserrat Light"/>
            </a:endParaRPr>
          </a:p>
          <a:p>
            <a:pPr algn="l" rtl="0" fontAlgn="base">
              <a:buNone/>
            </a:pPr>
            <a:r>
              <a:rPr lang="pt-BR" sz="1200" dirty="0">
                <a:solidFill>
                  <a:schemeClr val="bg1"/>
                </a:solidFill>
                <a:latin typeface="Montserrat Light"/>
                <a:cs typeface="Arial"/>
              </a:rPr>
              <a:t>​</a:t>
            </a:r>
          </a:p>
          <a:p>
            <a:pPr algn="l" rtl="0" fontAlgn="base">
              <a:buNone/>
            </a:pPr>
            <a:endParaRPr lang="en-US" sz="1200" dirty="0">
              <a:solidFill>
                <a:schemeClr val="bg1"/>
              </a:solidFill>
              <a:latin typeface="Montserrat ExtraBold"/>
              <a:cs typeface="Arial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EFC528B-C29F-1D12-611C-EB03ABAAF2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10" r="15798" b="6094"/>
          <a:stretch/>
        </p:blipFill>
        <p:spPr>
          <a:xfrm>
            <a:off x="8398566" y="6890004"/>
            <a:ext cx="4005469" cy="530981"/>
          </a:xfrm>
          <a:prstGeom prst="rect">
            <a:avLst/>
          </a:prstGeom>
        </p:spPr>
      </p:pic>
      <p:pic>
        <p:nvPicPr>
          <p:cNvPr id="11" name="Imagem 10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A55E400-B1EC-CF35-1DA1-FB40BDC68A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314" t="-139241" r="-8072" b="143038"/>
          <a:stretch/>
        </p:blipFill>
        <p:spPr>
          <a:xfrm>
            <a:off x="4791671" y="4009128"/>
            <a:ext cx="4183601" cy="120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22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539</Words>
  <Application>Microsoft Office PowerPoint</Application>
  <PresentationFormat>Personalizar</PresentationFormat>
  <Paragraphs>99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Montserrat</vt:lpstr>
      <vt:lpstr>Montserrat ExtraBold</vt:lpstr>
      <vt:lpstr>Montserrat Light</vt:lpstr>
      <vt:lpstr>Montserrat Medium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Philipe Ferreira Rodrigues (Marketing)</dc:creator>
  <cp:lastModifiedBy>Raquel Francisco dos Santos</cp:lastModifiedBy>
  <cp:revision>4</cp:revision>
  <cp:lastPrinted>2018-09-24T20:10:23Z</cp:lastPrinted>
  <dcterms:created xsi:type="dcterms:W3CDTF">2018-09-24T17:43:46Z</dcterms:created>
  <dcterms:modified xsi:type="dcterms:W3CDTF">2024-02-21T15:33:47Z</dcterms:modified>
</cp:coreProperties>
</file>